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ción predeterminada" id="{3F070A9F-FC2E-4C1E-A911-98DB2FFB1380}">
          <p14:sldIdLst>
            <p14:sldId id="256"/>
            <p14:sldId id="257"/>
            <p14:sldId id="295"/>
            <p14:sldId id="29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85"/>
            <p14:sldId id="286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7"/>
            <p14:sldId id="288"/>
            <p14:sldId id="289"/>
            <p14:sldId id="290"/>
          </p14:sldIdLst>
        </p14:section>
        <p14:section name="Sección sin título" id="{F91B976E-B070-4982-824B-A3456C31D06E}">
          <p14:sldIdLst/>
        </p14:section>
        <p14:section name="Sección sin título" id="{2BDBEC86-DFA7-4096-A4E0-71CB5D963C7E}">
          <p14:sldIdLst>
            <p14:sldId id="291"/>
            <p14:sldId id="292"/>
            <p14:sldId id="293"/>
            <p14:sldId id="294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297"/>
    <a:srgbClr val="FD8D81"/>
    <a:srgbClr val="E901C8"/>
    <a:srgbClr val="26F91B"/>
    <a:srgbClr val="5CF6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991E-8013-48F9-9818-1D3723DD74AB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1EC3-AD5C-4A78-9B29-EFB711B2C7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040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5307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5229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7142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9978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6493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450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0887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0175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0617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7434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032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1FB64-A05F-4B05-ADA5-18B9BFB7D6DE}" type="datetimeFigureOut">
              <a:rPr lang="es-ES" smtClean="0"/>
              <a:pPr/>
              <a:t>09/06/2016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71DB-C462-4439-9985-F7AB95A58B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534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Ue_KgcHa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2xyxSnkJ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qjWe_WJ1co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es-ES" dirty="0" smtClean="0"/>
              <a:t>Durante los primeros años de destierro, los poetas exiliados escriben sobre la patria perdida.</a:t>
            </a:r>
          </a:p>
          <a:p>
            <a:r>
              <a:rPr lang="es-ES" dirty="0" smtClean="0"/>
              <a:t>Los poetas que permanecen en España  se dividen entre los que cultivan una poesía arraigada y una poesía desarraigada.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187624" y="404664"/>
            <a:ext cx="612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GENERACIÓN</a:t>
            </a:r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</a:t>
            </a:r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</a:t>
            </a:r>
            <a:endParaRPr lang="es-ES" sz="5400" b="1" cap="none" spc="0" dirty="0">
              <a:ln w="1905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728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147248" cy="5721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/>
              <a:t>Autores como Claudio Rodríguez, José Ángel Valente , Jaime Gil de Biedma… 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Claudio </a:t>
            </a:r>
            <a:r>
              <a:rPr lang="es-ES" dirty="0"/>
              <a:t>Rodríguez </a:t>
            </a:r>
            <a:r>
              <a:rPr lang="es-ES" dirty="0" smtClean="0"/>
              <a:t>      José </a:t>
            </a:r>
            <a:r>
              <a:rPr lang="es-ES" dirty="0"/>
              <a:t>Ángel Valente   </a:t>
            </a:r>
            <a:r>
              <a:rPr lang="es-ES" dirty="0" smtClean="0"/>
              <a:t>      Jaime </a:t>
            </a:r>
            <a:r>
              <a:rPr lang="es-ES" dirty="0"/>
              <a:t>Gil de Biedma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José Hierro y sus obras Tierra sin nosotros, Alegría, Quinta del 42, Cuanto sé de mí, Libro de las alucinaciones o Cuaderno de Nueva York</a:t>
            </a:r>
          </a:p>
          <a:p>
            <a:r>
              <a:rPr lang="es-ES" dirty="0" smtClean="0"/>
              <a:t>Ángel González ha reunido toda su poesía bajo el título Palabra sobre palabra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91" y="1441749"/>
            <a:ext cx="2010348" cy="185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05944"/>
            <a:ext cx="2679762" cy="178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74166"/>
            <a:ext cx="1512168" cy="189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7525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marcada por el exilio de numerosos escritores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triunfo del general Franco y la aparición de novelas que exaltan los valores del nuevo régimen.</a:t>
            </a: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NOVELA IDEALISTA</a:t>
            </a: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publican novelas propagandistas que exaltan la guerra y el régimen dictatorial “Javier Mariño” de Gonzalo Torrente Ballester</a:t>
            </a:r>
          </a:p>
          <a:p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Jardiel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Poncela intentan hacer olvidar la guerra y se centran en personajes de vida corriente o se inclinan por el tratamiento humorístico de los temas.</a:t>
            </a:r>
            <a:endParaRPr lang="es-ES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9260" y="476672"/>
            <a:ext cx="8864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NOVELA DE LOS CUARENTA</a:t>
            </a:r>
            <a:endParaRPr lang="es-ES" sz="5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388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27049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REALISMO EXISTENCIAL</a:t>
            </a:r>
          </a:p>
          <a:p>
            <a:r>
              <a:rPr lang="es-ES" dirty="0" smtClean="0"/>
              <a:t>Las novelas son un </a:t>
            </a:r>
            <a:r>
              <a:rPr lang="es-ES" dirty="0" smtClean="0">
                <a:solidFill>
                  <a:srgbClr val="FF0000"/>
                </a:solidFill>
              </a:rPr>
              <a:t>reflejo amargo de la vida </a:t>
            </a:r>
            <a:r>
              <a:rPr lang="es-ES" dirty="0" smtClean="0"/>
              <a:t>, y sus temas </a:t>
            </a:r>
            <a:r>
              <a:rPr lang="es-ES" dirty="0" smtClean="0">
                <a:solidFill>
                  <a:srgbClr val="F45297"/>
                </a:solidFill>
              </a:rPr>
              <a:t>son la soledad, la muerte , la frustración de las ilusiones y el desarraigo</a:t>
            </a:r>
            <a:r>
              <a:rPr lang="es-ES" dirty="0" smtClean="0"/>
              <a:t>.</a:t>
            </a:r>
          </a:p>
          <a:p>
            <a:r>
              <a:rPr lang="es-ES" dirty="0" smtClean="0"/>
              <a:t>Camilo José Cela inaugura una variante del realismo existencial denominado tremendismo , con la novela </a:t>
            </a:r>
            <a:r>
              <a:rPr lang="es-ES" i="1" dirty="0" smtClean="0"/>
              <a:t>La familia de Pascual Duarte.</a:t>
            </a:r>
          </a:p>
          <a:p>
            <a:r>
              <a:rPr lang="es-ES" dirty="0" smtClean="0"/>
              <a:t>Carmen Laforet la novela </a:t>
            </a:r>
            <a:r>
              <a:rPr lang="es-ES" i="1" dirty="0" smtClean="0"/>
              <a:t>Nada</a:t>
            </a:r>
          </a:p>
          <a:p>
            <a:r>
              <a:rPr lang="es-ES" dirty="0" smtClean="0"/>
              <a:t>Miguel Delibes </a:t>
            </a:r>
            <a:r>
              <a:rPr lang="es-ES" i="1" dirty="0" smtClean="0"/>
              <a:t>La sombra del ciprés es       alargada 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41" y="5229200"/>
            <a:ext cx="1018633" cy="15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931758" cy="123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7475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NARRATIVA DEL EXILIO</a:t>
            </a:r>
          </a:p>
          <a:p>
            <a:r>
              <a:rPr lang="es-ES" dirty="0" smtClean="0"/>
              <a:t>El tema central de estas novelas es España.</a:t>
            </a:r>
          </a:p>
          <a:p>
            <a:r>
              <a:rPr lang="es-ES" dirty="0" smtClean="0"/>
              <a:t>Destacan Max </a:t>
            </a:r>
            <a:r>
              <a:rPr lang="es-ES" dirty="0" err="1" smtClean="0"/>
              <a:t>Aub</a:t>
            </a:r>
            <a:r>
              <a:rPr lang="es-ES" dirty="0" smtClean="0"/>
              <a:t> y su ciclo de narraciones sobre la Guerra Civil ; Ramón J. </a:t>
            </a:r>
            <a:r>
              <a:rPr lang="es-ES" dirty="0" err="1" smtClean="0"/>
              <a:t>Sender</a:t>
            </a:r>
            <a:r>
              <a:rPr lang="es-ES" dirty="0" smtClean="0"/>
              <a:t> que en </a:t>
            </a:r>
            <a:r>
              <a:rPr lang="es-ES" i="1" dirty="0" smtClean="0"/>
              <a:t>Réquiem por un campesino español </a:t>
            </a:r>
            <a:r>
              <a:rPr lang="es-ES" dirty="0" smtClean="0"/>
              <a:t>relata la vida de un campesino republicano asesinado , y Francisco Ayala , con Los usurpadores y La cabeza del cordero.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36790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7095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La publicación de </a:t>
            </a:r>
            <a:r>
              <a:rPr lang="es-ES" i="1" dirty="0" smtClean="0"/>
              <a:t>La colmena</a:t>
            </a:r>
            <a:r>
              <a:rPr lang="es-ES" dirty="0" smtClean="0"/>
              <a:t>, de Camilo José Cela, señala el paso a un nuevo tipo de narrativa, la novela social , intenta dar testimonio de los problemas de España.</a:t>
            </a:r>
          </a:p>
          <a:p>
            <a:r>
              <a:rPr lang="es-ES" dirty="0" smtClean="0"/>
              <a:t>Se ciñen a dar testimonio de las acciones mediante los diálogos de los personajes, como </a:t>
            </a:r>
            <a:r>
              <a:rPr lang="es-ES" i="1" dirty="0" smtClean="0"/>
              <a:t>El Jarama</a:t>
            </a:r>
            <a:r>
              <a:rPr lang="es-ES" dirty="0" smtClean="0"/>
              <a:t>, de Rafael Sánchez </a:t>
            </a:r>
            <a:r>
              <a:rPr lang="es-ES" dirty="0" err="1" smtClean="0"/>
              <a:t>Ferlosio</a:t>
            </a:r>
            <a:r>
              <a:rPr lang="es-ES" dirty="0" smtClean="0"/>
              <a:t>, o denuncian críticamente la situación social como en </a:t>
            </a:r>
            <a:r>
              <a:rPr lang="es-ES" i="1" dirty="0" smtClean="0"/>
              <a:t>Central eléctrica </a:t>
            </a:r>
            <a:r>
              <a:rPr lang="es-ES" dirty="0" smtClean="0"/>
              <a:t>de Jesús López Pacheco.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547664" y="116632"/>
            <a:ext cx="58474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NARRATIVA DE LOS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AÑOS CINCUENTA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722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60881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Se usa un lenguaje sencillo .</a:t>
            </a: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 Predominio del diálogo sobre la descripción.</a:t>
            </a: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 un narrador externo y objetivo.</a:t>
            </a: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 una estructura lineal</a:t>
            </a: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 Protagonista colectivo.</a:t>
            </a: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Las obras son </a:t>
            </a:r>
            <a:r>
              <a:rPr lang="es-ES" i="1" dirty="0" smtClean="0">
                <a:solidFill>
                  <a:schemeClr val="bg1">
                    <a:lumMod val="95000"/>
                  </a:schemeClr>
                </a:solidFill>
              </a:rPr>
              <a:t>Los bravos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de Jesús Fernández Santos ; </a:t>
            </a:r>
            <a:r>
              <a:rPr lang="es-ES" i="1" dirty="0" smtClean="0">
                <a:solidFill>
                  <a:schemeClr val="bg1">
                    <a:lumMod val="95000"/>
                  </a:schemeClr>
                </a:solidFill>
              </a:rPr>
              <a:t>El Jarama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, de Sánchez </a:t>
            </a:r>
            <a:r>
              <a:rPr lang="es-ES" dirty="0" err="1" smtClean="0">
                <a:solidFill>
                  <a:schemeClr val="bg1">
                    <a:lumMod val="95000"/>
                  </a:schemeClr>
                </a:solidFill>
              </a:rPr>
              <a:t>Ferlosio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 ; </a:t>
            </a:r>
            <a:r>
              <a:rPr lang="es-ES" i="1" dirty="0" smtClean="0">
                <a:solidFill>
                  <a:schemeClr val="bg1">
                    <a:lumMod val="95000"/>
                  </a:schemeClr>
                </a:solidFill>
              </a:rPr>
              <a:t>La zanja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, de Alfonso Grosso.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75656" y="28192"/>
            <a:ext cx="58474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NARRATIVA DE LOS 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AÑOS CINCUENTA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552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8D81"/>
            </a:gs>
            <a:gs pos="50000">
              <a:schemeClr val="accent1">
                <a:tint val="44500"/>
                <a:satMod val="160000"/>
              </a:schemeClr>
            </a:gs>
            <a:gs pos="90000">
              <a:srgbClr val="C02A2F"/>
            </a:gs>
            <a:gs pos="100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novela El Jarama, relata la historia de unos jóvenes trabajadores durante su tiempo de ocio en la rivera del rio Jarama. </a:t>
            </a:r>
          </a:p>
          <a:p>
            <a:r>
              <a:rPr lang="es-ES" dirty="0" smtClean="0"/>
              <a:t>El narrador se limita a transmitir lo que hacen y dicen los personajes, cuyos diálogos reflejan el habla propia de Madrid y de la clase social a la que pertenecen.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58924" y="332656"/>
            <a:ext cx="8226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RAFAEL SÁNCHEZ FERLOSIO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1983576" cy="19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679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Novelista coruñés, miembro de la Real Academia Española y su premio Nobel de Literatura, cultivo diferentes géneros.</a:t>
            </a:r>
          </a:p>
          <a:p>
            <a:r>
              <a:rPr lang="es-ES" dirty="0" smtClean="0"/>
              <a:t>Experimento con diferentes técnicas narrativas </a:t>
            </a:r>
          </a:p>
          <a:p>
            <a:r>
              <a:rPr lang="es-ES" dirty="0" smtClean="0"/>
              <a:t>Obras:</a:t>
            </a:r>
          </a:p>
          <a:p>
            <a:r>
              <a:rPr lang="es-ES" u="sng" dirty="0" smtClean="0"/>
              <a:t>La familia de Pascual Duarte</a:t>
            </a:r>
            <a:r>
              <a:rPr lang="es-ES" dirty="0" smtClean="0"/>
              <a:t>. </a:t>
            </a:r>
          </a:p>
          <a:p>
            <a:r>
              <a:rPr lang="es-ES" dirty="0" smtClean="0"/>
              <a:t>Novela que inaugura el tremendismo.</a:t>
            </a:r>
          </a:p>
          <a:p>
            <a:r>
              <a:rPr lang="es-ES" dirty="0" smtClean="0"/>
              <a:t>Se relata en primera personas su vida antes de ser ejecutado , presentándose como victima de un origen y social miserable que ha marcado su deshonrosa conducta.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547664" y="404664"/>
            <a:ext cx="5606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CAMILO JOSÉ CELA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9613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es-ES" u="sng" dirty="0" smtClean="0">
                <a:solidFill>
                  <a:schemeClr val="bg1">
                    <a:lumMod val="95000"/>
                  </a:schemeClr>
                </a:solidFill>
              </a:rPr>
              <a:t>La colmena.</a:t>
            </a: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Es su obra maestra , relata la vida de varios personajes de distinta clase social y diferente visión del mundo y que son el verdadero protagonista colectivo del relato , cuya existencia esta marcado por la miseria económica y moral de la posguerra española.</a:t>
            </a: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Se estructura en seis capítulos y un final, integrados por secuencias cinematográficas. </a:t>
            </a: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La sucesión de secuencias contempla las vidas paralelas o entrecruzadas de los personajes y movidos por instintos primarios.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610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Experimentación narrativa.</a:t>
            </a:r>
          </a:p>
          <a:p>
            <a:r>
              <a:rPr lang="es-ES" dirty="0" smtClean="0"/>
              <a:t>Cela trabajo sobre Pabellón de reposo , </a:t>
            </a:r>
            <a:r>
              <a:rPr lang="es-ES" i="1" dirty="0" err="1" smtClean="0"/>
              <a:t>Mrs.Caldwell</a:t>
            </a:r>
            <a:r>
              <a:rPr lang="es-ES" i="1" dirty="0" smtClean="0"/>
              <a:t> habla con su hijo</a:t>
            </a:r>
            <a:r>
              <a:rPr lang="es-ES" dirty="0" smtClean="0"/>
              <a:t>, </a:t>
            </a:r>
            <a:r>
              <a:rPr lang="es-ES" i="1" dirty="0" smtClean="0"/>
              <a:t>San Camilo  1936</a:t>
            </a:r>
            <a:r>
              <a:rPr lang="es-ES" dirty="0" smtClean="0"/>
              <a:t> o </a:t>
            </a:r>
            <a:r>
              <a:rPr lang="es-ES" i="1" dirty="0" smtClean="0"/>
              <a:t>Mazurca para dos muertos </a:t>
            </a:r>
            <a:r>
              <a:rPr lang="es-ES" dirty="0" smtClean="0"/>
              <a:t>, entre otras.</a:t>
            </a:r>
          </a:p>
        </p:txBody>
      </p:sp>
    </p:spTree>
    <p:extLst>
      <p:ext uri="{BB962C8B-B14F-4D97-AF65-F5344CB8AC3E}">
        <p14:creationId xmlns="" xmlns:p14="http://schemas.microsoft.com/office/powerpoint/2010/main" val="3968153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Poeta nacido en Orihuela (Alicante) entre la generación del 27 y del 36. Apenas asistió a la escuela, y su esfuerzo lo convirtió en un gran poeta.</a:t>
            </a:r>
          </a:p>
          <a:p>
            <a:r>
              <a:rPr lang="es-ES" dirty="0" smtClean="0"/>
              <a:t>Defendió la causa republicana en la guerra y murió de tuberculosis en la prisión de Alicante en 1942.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 descr="http://upload.wikimedia.org/wikipedia/commons/thumb/0/0e/Miguel_hernandez.jpg/200px-Miguel_hernande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1663730" cy="2262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39" y="188640"/>
            <a:ext cx="625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MIGUEL HERNÁNDEZ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785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Periodista y escritor nacido en Valladolid a la que permaneció vinculado toda su vida.</a:t>
            </a:r>
          </a:p>
          <a:p>
            <a:r>
              <a:rPr lang="es-ES" dirty="0" smtClean="0"/>
              <a:t>Su obra aporta una gran preocupación por los verdaderos valores humanos.</a:t>
            </a:r>
          </a:p>
          <a:p>
            <a:r>
              <a:rPr lang="es-ES" dirty="0" smtClean="0"/>
              <a:t>Este escritor se caracteriza por un estilo sobrio y rico en la descripción de ambientes y la caracterización de personajes.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63688" y="404664"/>
            <a:ext cx="5044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MIGUEL DELIBES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432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i="1" u="sng" dirty="0" smtClean="0"/>
              <a:t>La sombra del ciprés es alargada</a:t>
            </a:r>
            <a:r>
              <a:rPr lang="es-ES" u="sng" dirty="0" smtClean="0"/>
              <a:t>.</a:t>
            </a:r>
          </a:p>
          <a:p>
            <a:pPr>
              <a:buNone/>
            </a:pPr>
            <a:r>
              <a:rPr lang="es-ES" dirty="0" smtClean="0"/>
              <a:t>Novela realista, se caracteriza por un estilo sobrio y rico , sobretodo en la descripción de ambientes y la caracterización de personajes</a:t>
            </a:r>
          </a:p>
          <a:p>
            <a:r>
              <a:rPr lang="es-ES" i="1" u="sng" dirty="0" smtClean="0"/>
              <a:t>El camino</a:t>
            </a:r>
            <a:r>
              <a:rPr lang="es-ES" i="1" dirty="0" smtClean="0"/>
              <a:t>.</a:t>
            </a:r>
          </a:p>
          <a:p>
            <a:pPr>
              <a:buNone/>
            </a:pPr>
            <a:r>
              <a:rPr lang="es-ES" dirty="0" smtClean="0"/>
              <a:t>Se sitúa en el espacio rural visto a través de los ojos de un niño que ha de abandonar su pueblo, y rememora su experiencia infantil, sus amistades y descubrimientos vitales</a:t>
            </a:r>
          </a:p>
        </p:txBody>
      </p:sp>
    </p:spTree>
    <p:extLst>
      <p:ext uri="{BB962C8B-B14F-4D97-AF65-F5344CB8AC3E}">
        <p14:creationId xmlns="" xmlns:p14="http://schemas.microsoft.com/office/powerpoint/2010/main" val="36562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 fontScale="85000" lnSpcReduction="10000"/>
          </a:bodyPr>
          <a:lstStyle/>
          <a:p>
            <a:r>
              <a:rPr lang="es-ES" i="1" u="sng" dirty="0" smtClean="0"/>
              <a:t>Cinco horas con Mario.</a:t>
            </a:r>
          </a:p>
          <a:p>
            <a:r>
              <a:rPr lang="es-ES" dirty="0" smtClean="0"/>
              <a:t>El escritor abre un paréntesis experimental en su creación.</a:t>
            </a:r>
          </a:p>
          <a:p>
            <a:r>
              <a:rPr lang="es-ES" dirty="0" smtClean="0"/>
              <a:t>Es un extenso monologo en el que Carmen , rememora su vida conyugal mientras vela el cadáver de su marido Mario.</a:t>
            </a:r>
          </a:p>
          <a:p>
            <a:r>
              <a:rPr lang="es-ES" dirty="0" smtClean="0"/>
              <a:t>Carmen representa  una ideología conservadora, mientras Mario tiene una postura mas liberal.</a:t>
            </a:r>
          </a:p>
          <a:p>
            <a:r>
              <a:rPr lang="es-ES" i="1" u="sng" dirty="0" smtClean="0"/>
              <a:t>Los santos inocentes.</a:t>
            </a:r>
          </a:p>
          <a:p>
            <a:r>
              <a:rPr lang="es-ES" dirty="0" smtClean="0"/>
              <a:t>Fusión de realismo crítico y técnica experimental, en la que se denuncia la explotación y la ignorancia padecidas por los criados de unos señoritos.</a:t>
            </a:r>
          </a:p>
          <a:p>
            <a:r>
              <a:rPr lang="es-ES" dirty="0" smtClean="0"/>
              <a:t>Se revela el cinismo y la dureza con que las clases altas tratan a las bajas.</a:t>
            </a:r>
          </a:p>
        </p:txBody>
      </p:sp>
    </p:spTree>
    <p:extLst>
      <p:ext uri="{BB962C8B-B14F-4D97-AF65-F5344CB8AC3E}">
        <p14:creationId xmlns="" xmlns:p14="http://schemas.microsoft.com/office/powerpoint/2010/main" val="2160129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293803"/>
            <a:ext cx="8229600" cy="4525963"/>
          </a:xfrm>
        </p:spPr>
        <p:txBody>
          <a:bodyPr/>
          <a:lstStyle/>
          <a:p>
            <a:r>
              <a:rPr lang="es-ES" dirty="0" smtClean="0"/>
              <a:t>El declive social , la influencia de escritores europeos y americanos y el surgimiento del boom de la novela hispanoamericana provocan el nacimiento de la novela experimental , iniciada en España.</a:t>
            </a:r>
          </a:p>
          <a:p>
            <a:r>
              <a:rPr lang="es-ES" i="1" dirty="0" smtClean="0"/>
              <a:t> Tiempo de silencio </a:t>
            </a:r>
            <a:r>
              <a:rPr lang="es-ES" dirty="0" smtClean="0"/>
              <a:t>de Luis Martín Santos.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588014" y="188640"/>
            <a:ext cx="58474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NARRATIVA DE LOS </a:t>
            </a:r>
          </a:p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AÑOS SESENTA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1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Luis Martin Santos </a:t>
            </a:r>
          </a:p>
          <a:p>
            <a:r>
              <a:rPr lang="es-ES" i="1" dirty="0" smtClean="0"/>
              <a:t>Tiempo de silencio </a:t>
            </a:r>
            <a:r>
              <a:rPr lang="es-ES" dirty="0" smtClean="0"/>
              <a:t>presenta las características más destacadas de la novela experimental.</a:t>
            </a:r>
          </a:p>
          <a:p>
            <a:r>
              <a:rPr lang="es-ES" dirty="0" smtClean="0"/>
              <a:t>Trata de un joven médico que se verá implicado en la muerte de una joven , por lo que se verá detenido. Cuando sale de prisión, Presencia el asesinato de su novia. </a:t>
            </a:r>
          </a:p>
        </p:txBody>
      </p:sp>
    </p:spTree>
    <p:extLst>
      <p:ext uri="{BB962C8B-B14F-4D97-AF65-F5344CB8AC3E}">
        <p14:creationId xmlns="" xmlns:p14="http://schemas.microsoft.com/office/powerpoint/2010/main" val="36061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21499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Rasgos de estilo:</a:t>
            </a:r>
          </a:p>
          <a:p>
            <a:r>
              <a:rPr lang="es-ES" dirty="0" smtClean="0"/>
              <a:t>Temas. Aborda la infancia, la guerra, el paso del tiempo y la reconstrucción de la propia memoria. Se da la entrada a la irracional y a lo onírico.</a:t>
            </a:r>
          </a:p>
          <a:p>
            <a:r>
              <a:rPr lang="es-ES" dirty="0" smtClean="0"/>
              <a:t>Punto de vista. Se enfoca la historia desde el punto  de varios , lo que ofrece distintas interpretaciones de una misma realidad</a:t>
            </a:r>
            <a:endParaRPr lang="es-ES" dirty="0"/>
          </a:p>
          <a:p>
            <a:r>
              <a:rPr lang="es-ES" dirty="0" smtClean="0"/>
              <a:t>Desorden cronológico. </a:t>
            </a:r>
          </a:p>
          <a:p>
            <a:r>
              <a:rPr lang="es-ES" dirty="0" smtClean="0"/>
              <a:t>Estructura. Se divide en secuencia o se utiliza el discurso ininterrumpido.</a:t>
            </a:r>
          </a:p>
          <a:p>
            <a:r>
              <a:rPr lang="es-ES" dirty="0" smtClean="0"/>
              <a:t>Protagonista individual. En conflicto con lo que lo rodea y con él mismo.</a:t>
            </a:r>
          </a:p>
          <a:p>
            <a:r>
              <a:rPr lang="es-ES" dirty="0" smtClean="0"/>
              <a:t>Intervenciones del narrador. Irrumpe con comentarios en la narración</a:t>
            </a:r>
          </a:p>
          <a:p>
            <a:r>
              <a:rPr lang="es-ES" dirty="0" smtClean="0"/>
              <a:t>Estilo indirecto libre y monologo interior</a:t>
            </a:r>
            <a:r>
              <a:rPr lang="es-ES" smtClean="0"/>
              <a:t>. </a:t>
            </a: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253855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Obras:</a:t>
            </a:r>
            <a:endParaRPr lang="es-ES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s-ES" b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Perito en lunas</a:t>
            </a:r>
            <a:r>
              <a:rPr lang="es-ES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. Conjunto de octavas reales de difícil lenguaje, contiene culteranismo gongorino.</a:t>
            </a:r>
          </a:p>
          <a:p>
            <a:r>
              <a:rPr lang="es-ES" b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El rayo que no cesa</a:t>
            </a:r>
            <a:r>
              <a:rPr lang="es-ES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. Reúne treinta poemas, la mayoría sonetos y abordan temas de amor , pena y muerte.</a:t>
            </a:r>
          </a:p>
          <a:p>
            <a:r>
              <a:rPr lang="es-ES" b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Viento del pueblo</a:t>
            </a:r>
            <a:r>
              <a:rPr lang="es-ES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. Grupo de poemas políticos y de combate escritos en plena guerra, se revelan las ideas revolucionarias del poeta y su admiración por personajes del bando republicano.</a:t>
            </a:r>
          </a:p>
          <a:p>
            <a:r>
              <a:rPr lang="es-ES" b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Cancionero y romancero de ausencias</a:t>
            </a:r>
            <a:r>
              <a:rPr lang="es-ES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. Recoge poemas escritos en la </a:t>
            </a:r>
            <a:r>
              <a:rPr lang="es-ES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cárcel </a:t>
            </a:r>
            <a:r>
              <a:rPr lang="es-ES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dedicados a su esposa y su hijo.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624" y="332656"/>
            <a:ext cx="625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MIGUEL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s-ES" sz="54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HERNÁNDEZ</a:t>
            </a:r>
            <a:endParaRPr lang="es-ES" sz="5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763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POESÍA ARRAIGADA</a:t>
            </a:r>
          </a:p>
          <a:p>
            <a:r>
              <a:rPr lang="es-ES" dirty="0" smtClean="0"/>
              <a:t>Revistas como “Escorial” o “Garcilaso”, simpatizan con el nuevo régimen. Garcilaso de la Vega se convierte en el modelo de estos poetas, llamados arraigados o garcilasistas.</a:t>
            </a:r>
          </a:p>
          <a:p>
            <a:r>
              <a:rPr lang="es-ES" dirty="0" smtClean="0"/>
              <a:t>Los temas son el amor, la familia , la fe católica, el paisaje castellano…</a:t>
            </a:r>
          </a:p>
          <a:p>
            <a:r>
              <a:rPr lang="es-ES" dirty="0" smtClean="0"/>
              <a:t>Buscan la belleza y la perfección formal en moldes clásicos , con un lenguaje sobrio y equilibrado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16581" y="404664"/>
            <a:ext cx="8710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DÉCADA DE LOS CUARENTA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357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4" y="1039962"/>
            <a:ext cx="8229600" cy="4929411"/>
          </a:xfrm>
        </p:spPr>
        <p:txBody>
          <a:bodyPr>
            <a:normAutofit fontScale="47500" lnSpcReduction="20000"/>
          </a:bodyPr>
          <a:lstStyle/>
          <a:p>
            <a:r>
              <a:rPr lang="es-ES" sz="5100" dirty="0" smtClean="0"/>
              <a:t>Poetas como Leopoldo Panero, Luis Felipe Vivanco, Dionisio Ridruejo, José García Nieto…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/>
              <a:t>Leopoldo Panero                   Luis Felipe Vivanco                 Dionisio Ridruejo             </a:t>
            </a:r>
            <a:r>
              <a:rPr lang="es-ES" dirty="0" smtClean="0"/>
              <a:t>   </a:t>
            </a:r>
            <a:r>
              <a:rPr lang="es-ES" dirty="0"/>
              <a:t>José García Nieto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sz="4200" dirty="0" smtClean="0"/>
              <a:t>Su principal representante es Luis Rosales como sus obras ABRIL que ofrece una visión humanista y cristiana , y LA CASA ENCENDIDA donde la amistad , la familia y la mujer amada son los ejes que dan sentido a la vida.</a:t>
            </a:r>
            <a:endParaRPr lang="es-ES" sz="4200" dirty="0"/>
          </a:p>
        </p:txBody>
      </p:sp>
      <p:sp>
        <p:nvSpPr>
          <p:cNvPr id="4" name="3 Rectángulo"/>
          <p:cNvSpPr/>
          <p:nvPr/>
        </p:nvSpPr>
        <p:spPr>
          <a:xfrm>
            <a:off x="1599331" y="116632"/>
            <a:ext cx="5945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POESÍA ARRAIGADA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9119"/>
            <a:ext cx="1795735" cy="2230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53" y="1832609"/>
            <a:ext cx="1800200" cy="2206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69" y="1869198"/>
            <a:ext cx="1792167" cy="2293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18" y="1920694"/>
            <a:ext cx="1619411" cy="2261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27" y="5445224"/>
            <a:ext cx="1032070" cy="128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8286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Se difunde a través de la revista Espadaña y tiene como punto de partida el libro  de Dámaso Alonso: </a:t>
            </a:r>
            <a:r>
              <a:rPr lang="es-ES" i="1" dirty="0" smtClean="0"/>
              <a:t>Hijos de la ira </a:t>
            </a:r>
            <a:r>
              <a:rPr lang="es-ES" dirty="0" smtClean="0"/>
              <a:t>donde busca el sentido de la existencia humana</a:t>
            </a:r>
            <a:r>
              <a:rPr lang="es-ES" dirty="0" smtClean="0"/>
              <a:t>.</a:t>
            </a:r>
          </a:p>
          <a:p>
            <a:r>
              <a:rPr lang="es-ES" dirty="0" smtClean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www.youtube.com/watch?v=DbUe_KgcHa0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Estos poetas ven el mundo como un caos angustioso, sus temas se centran en la búsqueda del porqué de la existencia humana , dominada por la angustia y la muerte, con frecuentes preguntas a Dios.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99592" y="332656"/>
            <a:ext cx="7031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26F91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POESÍA DESARRAIGADA</a:t>
            </a:r>
          </a:p>
        </p:txBody>
      </p:sp>
    </p:spTree>
    <p:extLst>
      <p:ext uri="{BB962C8B-B14F-4D97-AF65-F5344CB8AC3E}">
        <p14:creationId xmlns="" xmlns:p14="http://schemas.microsoft.com/office/powerpoint/2010/main" val="971335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525963"/>
          </a:xfrm>
        </p:spPr>
        <p:txBody>
          <a:bodyPr/>
          <a:lstStyle/>
          <a:p>
            <a:r>
              <a:rPr lang="es-ES" dirty="0" smtClean="0"/>
              <a:t>Su estilo tiene gran fuerza expresiva , un lenguaje desgarrado y un tono dramático.</a:t>
            </a:r>
          </a:p>
          <a:p>
            <a:r>
              <a:rPr lang="es-ES" dirty="0" smtClean="0"/>
              <a:t>Otros autores son Victoriano </a:t>
            </a:r>
            <a:r>
              <a:rPr lang="es-ES" dirty="0" err="1" smtClean="0"/>
              <a:t>Crémer</a:t>
            </a:r>
            <a:r>
              <a:rPr lang="es-ES" dirty="0" smtClean="0"/>
              <a:t> </a:t>
            </a:r>
          </a:p>
          <a:p>
            <a:r>
              <a:rPr lang="es-ES" dirty="0" smtClean="0"/>
              <a:t> José Luis Hidalgo  </a:t>
            </a:r>
          </a:p>
          <a:p>
            <a:r>
              <a:rPr lang="es-ES" dirty="0" smtClean="0"/>
              <a:t>Eugenio G. de Nora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050483" y="548680"/>
            <a:ext cx="7031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POESÍA DESARRAIGADA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48880"/>
            <a:ext cx="1420936" cy="1909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97987"/>
            <a:ext cx="200708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47266"/>
            <a:ext cx="240982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1 Flecha derecha"/>
          <p:cNvSpPr/>
          <p:nvPr/>
        </p:nvSpPr>
        <p:spPr>
          <a:xfrm>
            <a:off x="6876256" y="2996952"/>
            <a:ext cx="504056" cy="43374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712130" y="3430701"/>
            <a:ext cx="648072" cy="57606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circular"/>
          <p:cNvSpPr/>
          <p:nvPr/>
        </p:nvSpPr>
        <p:spPr>
          <a:xfrm rot="5206845">
            <a:off x="3390595" y="4171202"/>
            <a:ext cx="1146317" cy="115212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8291"/>
              <a:gd name="adj5" fmla="val 1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806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corriente dominante es la poesía social o comprometida.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concibe la poesía como una vía de comunicación con el pueblo silenciado.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temas son la situación de España, la injusticia social y el anhelo de paz y libertad.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lengua adopta un tono llano y conversacional.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obras: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Pido la paz y la palabra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Blas de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Otero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www.youtube.com/watch?v=YY2xyxSnkJI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Cantos íberos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Gabriel Celaya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7610" y="332656"/>
            <a:ext cx="909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DÉCADA DE LOS CINCUENTA</a:t>
            </a:r>
            <a:endParaRPr lang="es-ES" sz="5400" b="1" cap="none" spc="0" dirty="0">
              <a:ln w="1905"/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265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El eje de esta poesía es la </a:t>
            </a:r>
            <a:r>
              <a:rPr lang="es-ES" dirty="0" smtClean="0">
                <a:solidFill>
                  <a:srgbClr val="FF0000"/>
                </a:solidFill>
              </a:rPr>
              <a:t>preocupación ética por el ser humano</a:t>
            </a:r>
            <a:r>
              <a:rPr lang="es-ES" dirty="0" smtClean="0"/>
              <a:t> y sus temas esenciales son </a:t>
            </a:r>
            <a:r>
              <a:rPr lang="es-ES" dirty="0" smtClean="0">
                <a:solidFill>
                  <a:srgbClr val="00B050"/>
                </a:solidFill>
              </a:rPr>
              <a:t>el paso del tiempo, la infancia , la amistad , el amor o la vida cotidiana</a:t>
            </a:r>
            <a:r>
              <a:rPr lang="es-ES" dirty="0" smtClean="0"/>
              <a:t> de los que reflexiona a partir de la propia experiencia.</a:t>
            </a:r>
          </a:p>
          <a:p>
            <a:r>
              <a:rPr lang="es-ES" dirty="0" smtClean="0"/>
              <a:t>El estilo es un tono cálido y muy humano.</a:t>
            </a:r>
          </a:p>
          <a:p>
            <a:r>
              <a:rPr lang="es-ES" dirty="0" smtClean="0"/>
              <a:t>Autores como Claudio Rodríguez, José Ángel Valente , Jaime Gil de </a:t>
            </a:r>
            <a:r>
              <a:rPr lang="es-ES" dirty="0" smtClean="0"/>
              <a:t>Biedma, Ángel  González</a:t>
            </a:r>
          </a:p>
          <a:p>
            <a:r>
              <a:rPr lang="es-ES" dirty="0" smtClean="0">
                <a:hlinkClick r:id="rId3"/>
              </a:rPr>
              <a:t>https://www.youtube.com/watch?v=2qjWe_WJ1co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43469" y="260648"/>
            <a:ext cx="8257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71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 DÉCADA DE LOS SESENTA</a:t>
            </a:r>
            <a:endParaRPr lang="es-ES" sz="5400" b="1" cap="none" spc="0" dirty="0">
              <a:ln w="57150">
                <a:solidFill>
                  <a:schemeClr val="accent4">
                    <a:lumMod val="5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267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1659</Words>
  <Application>Microsoft Office PowerPoint</Application>
  <PresentationFormat>Presentación en pantalla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</dc:creator>
  <cp:lastModifiedBy>Mesalina</cp:lastModifiedBy>
  <cp:revision>75</cp:revision>
  <dcterms:created xsi:type="dcterms:W3CDTF">2013-05-10T20:30:52Z</dcterms:created>
  <dcterms:modified xsi:type="dcterms:W3CDTF">2016-06-09T18:14:08Z</dcterms:modified>
</cp:coreProperties>
</file>